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Maven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19" Type="http://schemas.openxmlformats.org/officeDocument/2006/relationships/font" Target="fonts/MavenPro-regular.fntdata"/><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d156d578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d156d578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d156d578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d156d578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d156d578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d156d578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d1e2619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d1e2619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d156d578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d156d578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d1e2619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d1e2619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d1e2619f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d1e2619f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d1e2619f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1e2619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75800" y="1384400"/>
            <a:ext cx="7205700" cy="211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PROBLEMA</a:t>
            </a:r>
            <a:endParaRPr/>
          </a:p>
          <a:p>
            <a:pPr indent="0" lvl="0" marL="0" rtl="0" algn="l">
              <a:spcBef>
                <a:spcPts val="0"/>
              </a:spcBef>
              <a:spcAft>
                <a:spcPts val="0"/>
              </a:spcAft>
              <a:buNone/>
            </a:pPr>
            <a:r>
              <a:rPr lang="es"/>
              <a:t>LECTORES-ESCRITORES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14"/>
          <p:cNvPicPr preferRelativeResize="0"/>
          <p:nvPr/>
        </p:nvPicPr>
        <p:blipFill rotWithShape="1">
          <a:blip r:embed="rId3">
            <a:alphaModFix/>
          </a:blip>
          <a:srcRect b="13419" l="0" r="1603" t="9592"/>
          <a:stretch/>
        </p:blipFill>
        <p:spPr>
          <a:xfrm>
            <a:off x="2269175" y="177625"/>
            <a:ext cx="5140099" cy="2153599"/>
          </a:xfrm>
          <a:prstGeom prst="rect">
            <a:avLst/>
          </a:prstGeom>
          <a:noFill/>
          <a:ln>
            <a:noFill/>
          </a:ln>
        </p:spPr>
      </p:pic>
      <p:sp>
        <p:nvSpPr>
          <p:cNvPr id="283" name="Google Shape;283;p14"/>
          <p:cNvSpPr txBox="1"/>
          <p:nvPr>
            <p:ph idx="1" type="body"/>
          </p:nvPr>
        </p:nvSpPr>
        <p:spPr>
          <a:xfrm>
            <a:off x="1302525" y="2486625"/>
            <a:ext cx="6749400" cy="23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 un área de datos compartida entre una serie de procesos, algunos sólo leen datos y otros sólo escriben.</a:t>
            </a:r>
            <a:endParaRPr/>
          </a:p>
          <a:p>
            <a:pPr indent="0" lvl="0" marL="0" rtl="0" algn="l">
              <a:spcBef>
                <a:spcPts val="1600"/>
              </a:spcBef>
              <a:spcAft>
                <a:spcPts val="0"/>
              </a:spcAft>
              <a:buNone/>
            </a:pPr>
            <a:r>
              <a:rPr lang="es"/>
              <a:t>El problema debe satisfacer las siguientes condiciones:</a:t>
            </a:r>
            <a:endParaRPr/>
          </a:p>
          <a:p>
            <a:pPr indent="0" lvl="0" marL="0" rtl="0" algn="l">
              <a:spcBef>
                <a:spcPts val="1600"/>
              </a:spcBef>
              <a:spcAft>
                <a:spcPts val="0"/>
              </a:spcAft>
              <a:buNone/>
            </a:pPr>
            <a:r>
              <a:rPr lang="es"/>
              <a:t>-N lectores pueden leer el archivo simultáneamente.</a:t>
            </a:r>
            <a:endParaRPr/>
          </a:p>
          <a:p>
            <a:pPr indent="0" lvl="0" marL="0" rtl="0" algn="l">
              <a:spcBef>
                <a:spcPts val="1600"/>
              </a:spcBef>
              <a:spcAft>
                <a:spcPts val="0"/>
              </a:spcAft>
              <a:buNone/>
            </a:pPr>
            <a:r>
              <a:rPr lang="es"/>
              <a:t>-Sólo puede escribir en el archivo 1 escritor en cada instante.</a:t>
            </a:r>
            <a:endParaRPr/>
          </a:p>
          <a:p>
            <a:pPr indent="0" lvl="0" marL="0" rtl="0" algn="l">
              <a:spcBef>
                <a:spcPts val="1600"/>
              </a:spcBef>
              <a:spcAft>
                <a:spcPts val="0"/>
              </a:spcAft>
              <a:buNone/>
            </a:pPr>
            <a:r>
              <a:rPr lang="es"/>
              <a:t>-Si un escritor está accediendo al archivo, ningún lector puede leerlo.</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idx="1" type="body"/>
          </p:nvPr>
        </p:nvSpPr>
        <p:spPr>
          <a:xfrm>
            <a:off x="3996375" y="133225"/>
            <a:ext cx="4625700" cy="3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Entonces dado el enunciado, tendremos como algoritmo:</a:t>
            </a:r>
            <a:endParaRPr/>
          </a:p>
          <a:p>
            <a:pPr indent="0" lvl="0" marL="0" rtl="0" algn="l">
              <a:spcBef>
                <a:spcPts val="1600"/>
              </a:spcBef>
              <a:spcAft>
                <a:spcPts val="0"/>
              </a:spcAft>
              <a:buNone/>
            </a:pPr>
            <a:r>
              <a:rPr b="1" lang="es"/>
              <a:t>LECTORES:</a:t>
            </a:r>
            <a:endParaRPr b="1"/>
          </a:p>
          <a:p>
            <a:pPr indent="0" lvl="0" marL="0" rtl="0" algn="l">
              <a:spcBef>
                <a:spcPts val="1600"/>
              </a:spcBef>
              <a:spcAft>
                <a:spcPts val="0"/>
              </a:spcAft>
              <a:buNone/>
            </a:pPr>
            <a:r>
              <a:rPr lang="es"/>
              <a:t>-esperar que no haya escritores</a:t>
            </a:r>
            <a:endParaRPr/>
          </a:p>
          <a:p>
            <a:pPr indent="0" lvl="0" marL="0" rtl="0" algn="l">
              <a:spcBef>
                <a:spcPts val="1600"/>
              </a:spcBef>
              <a:spcAft>
                <a:spcPts val="0"/>
              </a:spcAft>
              <a:buNone/>
            </a:pPr>
            <a:r>
              <a:rPr lang="es"/>
              <a:t>-acceder a la BD</a:t>
            </a:r>
            <a:endParaRPr/>
          </a:p>
          <a:p>
            <a:pPr indent="0" lvl="0" marL="0" rtl="0" algn="l">
              <a:spcBef>
                <a:spcPts val="1600"/>
              </a:spcBef>
              <a:spcAft>
                <a:spcPts val="0"/>
              </a:spcAft>
              <a:buNone/>
            </a:pPr>
            <a:r>
              <a:rPr lang="es"/>
              <a:t>-avisar al resto que está esperando</a:t>
            </a:r>
            <a:endParaRPr/>
          </a:p>
          <a:p>
            <a:pPr indent="0" lvl="0" marL="0" rtl="0" algn="l">
              <a:spcBef>
                <a:spcPts val="1600"/>
              </a:spcBef>
              <a:spcAft>
                <a:spcPts val="0"/>
              </a:spcAft>
              <a:buNone/>
            </a:pPr>
            <a:r>
              <a:rPr b="1" lang="es"/>
              <a:t>ESCRITORES:</a:t>
            </a:r>
            <a:endParaRPr b="1"/>
          </a:p>
          <a:p>
            <a:pPr indent="0" lvl="0" marL="0" rtl="0" algn="l">
              <a:spcBef>
                <a:spcPts val="1600"/>
              </a:spcBef>
              <a:spcAft>
                <a:spcPts val="0"/>
              </a:spcAft>
              <a:buNone/>
            </a:pPr>
            <a:r>
              <a:rPr lang="es"/>
              <a:t>-esperar que no haya lectores ni escritores</a:t>
            </a:r>
            <a:endParaRPr/>
          </a:p>
          <a:p>
            <a:pPr indent="0" lvl="0" marL="0" rtl="0" algn="l">
              <a:spcBef>
                <a:spcPts val="1600"/>
              </a:spcBef>
              <a:spcAft>
                <a:spcPts val="0"/>
              </a:spcAft>
              <a:buNone/>
            </a:pPr>
            <a:r>
              <a:rPr lang="es"/>
              <a:t>-acceder a la BD</a:t>
            </a:r>
            <a:endParaRPr/>
          </a:p>
          <a:p>
            <a:pPr indent="0" lvl="0" marL="0" rtl="0" algn="l">
              <a:spcBef>
                <a:spcPts val="1600"/>
              </a:spcBef>
              <a:spcAft>
                <a:spcPts val="0"/>
              </a:spcAft>
              <a:buNone/>
            </a:pPr>
            <a:r>
              <a:rPr lang="es"/>
              <a:t>-avisar al resto que está esperando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9" name="Google Shape;289;p15"/>
          <p:cNvSpPr txBox="1"/>
          <p:nvPr>
            <p:ph idx="1" type="body"/>
          </p:nvPr>
        </p:nvSpPr>
        <p:spPr>
          <a:xfrm>
            <a:off x="293025" y="2571750"/>
            <a:ext cx="3348000" cy="17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Consideraciones:</a:t>
            </a:r>
            <a:endParaRPr b="1"/>
          </a:p>
          <a:p>
            <a:pPr indent="0" lvl="0" marL="0" rtl="0" algn="l">
              <a:spcBef>
                <a:spcPts val="1600"/>
              </a:spcBef>
              <a:spcAft>
                <a:spcPts val="0"/>
              </a:spcAft>
              <a:buNone/>
            </a:pPr>
            <a:r>
              <a:rPr lang="es"/>
              <a:t>Tomaremos al lector y escritor como dos</a:t>
            </a:r>
            <a:endParaRPr/>
          </a:p>
          <a:p>
            <a:pPr indent="0" lvl="0" marL="0" rtl="0" algn="l">
              <a:spcBef>
                <a:spcPts val="1600"/>
              </a:spcBef>
              <a:spcAft>
                <a:spcPts val="0"/>
              </a:spcAft>
              <a:buNone/>
            </a:pPr>
            <a:r>
              <a:rPr lang="es"/>
              <a:t>procesos y a dicho fichero como el recur-</a:t>
            </a:r>
            <a:endParaRPr/>
          </a:p>
          <a:p>
            <a:pPr indent="0" lvl="0" marL="0" rtl="0" algn="l">
              <a:spcBef>
                <a:spcPts val="1600"/>
              </a:spcBef>
              <a:spcAft>
                <a:spcPts val="0"/>
              </a:spcAft>
              <a:buNone/>
            </a:pPr>
            <a:r>
              <a:rPr lang="es"/>
              <a:t>so compartido (BD) al que se querrá acceder.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0" name="Google Shape;290;p15"/>
          <p:cNvPicPr preferRelativeResize="0"/>
          <p:nvPr/>
        </p:nvPicPr>
        <p:blipFill>
          <a:blip r:embed="rId3">
            <a:alphaModFix/>
          </a:blip>
          <a:stretch>
            <a:fillRect/>
          </a:stretch>
        </p:blipFill>
        <p:spPr>
          <a:xfrm>
            <a:off x="0" y="0"/>
            <a:ext cx="1967900" cy="1967900"/>
          </a:xfrm>
          <a:prstGeom prst="rect">
            <a:avLst/>
          </a:prstGeom>
          <a:noFill/>
          <a:ln>
            <a:noFill/>
          </a:ln>
        </p:spPr>
      </p:pic>
      <p:pic>
        <p:nvPicPr>
          <p:cNvPr id="291" name="Google Shape;291;p15"/>
          <p:cNvPicPr preferRelativeResize="0"/>
          <p:nvPr/>
        </p:nvPicPr>
        <p:blipFill rotWithShape="1">
          <a:blip r:embed="rId4">
            <a:alphaModFix/>
          </a:blip>
          <a:srcRect b="8067" l="36285" r="37918" t="13458"/>
          <a:stretch/>
        </p:blipFill>
        <p:spPr>
          <a:xfrm>
            <a:off x="1967900" y="0"/>
            <a:ext cx="1842774" cy="1967900"/>
          </a:xfrm>
          <a:prstGeom prst="rect">
            <a:avLst/>
          </a:prstGeom>
          <a:noFill/>
          <a:ln>
            <a:noFill/>
          </a:ln>
        </p:spPr>
      </p:pic>
      <p:pic>
        <p:nvPicPr>
          <p:cNvPr id="292" name="Google Shape;292;p15"/>
          <p:cNvPicPr preferRelativeResize="0"/>
          <p:nvPr/>
        </p:nvPicPr>
        <p:blipFill rotWithShape="1">
          <a:blip r:embed="rId5">
            <a:alphaModFix/>
          </a:blip>
          <a:srcRect b="9608" l="9106" r="10163" t="0"/>
          <a:stretch/>
        </p:blipFill>
        <p:spPr>
          <a:xfrm>
            <a:off x="7374420" y="3364200"/>
            <a:ext cx="1769580" cy="1779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idx="1" type="body"/>
          </p:nvPr>
        </p:nvSpPr>
        <p:spPr>
          <a:xfrm>
            <a:off x="1232900" y="251275"/>
            <a:ext cx="7647900" cy="45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0000"/>
                </a:solidFill>
              </a:rPr>
              <a:t>La solución fue implementada con monitores y en Java.</a:t>
            </a:r>
            <a:endParaRPr>
              <a:solidFill>
                <a:srgbClr val="FF0000"/>
              </a:solidFill>
            </a:endParaRPr>
          </a:p>
          <a:p>
            <a:pPr indent="0" lvl="0" marL="0" rtl="0" algn="l">
              <a:spcBef>
                <a:spcPts val="1600"/>
              </a:spcBef>
              <a:spcAft>
                <a:spcPts val="0"/>
              </a:spcAft>
              <a:buNone/>
            </a:pPr>
            <a:r>
              <a:rPr b="1" lang="es" sz="1700"/>
              <a:t>¿Qué es un monitor?</a:t>
            </a:r>
            <a:endParaRPr sz="1700"/>
          </a:p>
          <a:p>
            <a:pPr indent="0" lvl="0" marL="0" rtl="0" algn="l">
              <a:spcBef>
                <a:spcPts val="1600"/>
              </a:spcBef>
              <a:spcAft>
                <a:spcPts val="0"/>
              </a:spcAft>
              <a:buNone/>
            </a:pPr>
            <a:r>
              <a:rPr lang="es"/>
              <a:t>Un monitor es un módulo opaco que encapsula servicios mediante métodos de acceso, así como sus variables locales y globales.</a:t>
            </a:r>
            <a:endParaRPr/>
          </a:p>
          <a:p>
            <a:pPr indent="0" lvl="0" marL="0" rtl="0" algn="l">
              <a:spcBef>
                <a:spcPts val="1600"/>
              </a:spcBef>
              <a:spcAft>
                <a:spcPts val="0"/>
              </a:spcAft>
              <a:buNone/>
            </a:pPr>
            <a:r>
              <a:rPr lang="es"/>
              <a:t>La única forma para manipular o acceder las variables dentro del monitor es invocando alguno de los métodos de servicio.  Solamente se permite que un hilo esté activo a la vez dentro del monitor ejecutando uno de los métodos de servicio, asegurando exclusión mutua y previniendo implícitamente la presencia de condiciones de contención.  </a:t>
            </a:r>
            <a:endParaRPr/>
          </a:p>
          <a:p>
            <a:pPr indent="0" lvl="0" marL="0" rtl="0" algn="l">
              <a:spcBef>
                <a:spcPts val="1600"/>
              </a:spcBef>
              <a:spcAft>
                <a:spcPts val="0"/>
              </a:spcAft>
              <a:buNone/>
            </a:pPr>
            <a:r>
              <a:rPr lang="es"/>
              <a:t>Cada objeto monitor tiene un candado, el compilador del lenguaje de programación genera el código al comienzo de cada método de servicio para adquirir el candado y al final para liberarlo.  </a:t>
            </a:r>
            <a:endParaRPr/>
          </a:p>
          <a:p>
            <a:pPr indent="0" lvl="0" marL="0" rtl="0" algn="l">
              <a:spcBef>
                <a:spcPts val="1600"/>
              </a:spcBef>
              <a:spcAft>
                <a:spcPts val="0"/>
              </a:spcAft>
              <a:buNone/>
            </a:pPr>
            <a:r>
              <a:rPr lang="es"/>
              <a:t>Si el monitor está ocupado por algún hilo (i.e. se apropió del candado), los hilos siguientes que invoquen alguno de los métodos de servicio del monitor (i.e. intenten entrar al monitor) serán bloqueados e incorporados en la lista de espera para adquirir el candado.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idx="1" type="body"/>
          </p:nvPr>
        </p:nvSpPr>
        <p:spPr>
          <a:xfrm>
            <a:off x="1232900" y="251275"/>
            <a:ext cx="7647900" cy="45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SINCRONIZACIÓN:</a:t>
            </a:r>
            <a:endParaRPr>
              <a:solidFill>
                <a:srgbClr val="FF0000"/>
              </a:solidFill>
            </a:endParaRPr>
          </a:p>
          <a:p>
            <a:pPr indent="0" lvl="0" marL="0" rtl="0" algn="l">
              <a:spcBef>
                <a:spcPts val="1600"/>
              </a:spcBef>
              <a:spcAft>
                <a:spcPts val="0"/>
              </a:spcAft>
              <a:buNone/>
            </a:pPr>
            <a:r>
              <a:rPr lang="es"/>
              <a:t>L</a:t>
            </a:r>
            <a:r>
              <a:rPr lang="es"/>
              <a:t>a exclusión mutua está garantizada por el compilador implícitamente al invocar métodos de servicio.</a:t>
            </a:r>
            <a:endParaRPr/>
          </a:p>
          <a:p>
            <a:pPr indent="0" lvl="0" marL="0" rtl="0" algn="l">
              <a:spcBef>
                <a:spcPts val="1600"/>
              </a:spcBef>
              <a:spcAft>
                <a:spcPts val="0"/>
              </a:spcAft>
              <a:buNone/>
            </a:pPr>
            <a:r>
              <a:rPr lang="es"/>
              <a:t>Para proporcionar mecanismos para sincronización de eventos (condición de sincronización) un monitor puede contener variables de condición, las cuales pueden manipularse mediante las operaciones signal y wait (que son análogas a las operaciones P y V en semáforos binarios, respectivamente).</a:t>
            </a:r>
            <a:endParaRPr/>
          </a:p>
          <a:p>
            <a:pPr indent="0" lvl="0" marL="0" rtl="0" algn="l">
              <a:spcBef>
                <a:spcPts val="1600"/>
              </a:spcBef>
              <a:spcAft>
                <a:spcPts val="0"/>
              </a:spcAft>
              <a:buNone/>
            </a:pPr>
            <a:r>
              <a:rPr b="1" lang="es">
                <a:solidFill>
                  <a:srgbClr val="FF0000"/>
                </a:solidFill>
              </a:rPr>
              <a:t>FUNCIONAMIENTO:</a:t>
            </a:r>
            <a:endParaRPr b="1">
              <a:solidFill>
                <a:srgbClr val="FF0000"/>
              </a:solidFill>
            </a:endParaRPr>
          </a:p>
          <a:p>
            <a:pPr indent="0" lvl="0" marL="0" rtl="0" algn="l">
              <a:spcBef>
                <a:spcPts val="1600"/>
              </a:spcBef>
              <a:spcAft>
                <a:spcPts val="0"/>
              </a:spcAft>
              <a:buNone/>
            </a:pPr>
            <a:r>
              <a:rPr b="1" lang="es"/>
              <a:t>wait</a:t>
            </a:r>
            <a:r>
              <a:rPr lang="es"/>
              <a:t>: Un hilo que espera a que ocurra un evento indicado por una variable de condición deja al monitor temporalmente, libera el candado y se une a la lista de hilos bloqueados correspondiente a esa variable de condición.</a:t>
            </a:r>
            <a:endParaRPr/>
          </a:p>
          <a:p>
            <a:pPr indent="0" lvl="0" marL="0" rtl="0" algn="l">
              <a:spcBef>
                <a:spcPts val="1600"/>
              </a:spcBef>
              <a:spcAft>
                <a:spcPts val="0"/>
              </a:spcAft>
              <a:buNone/>
            </a:pPr>
            <a:r>
              <a:rPr b="1" lang="es"/>
              <a:t>signal</a:t>
            </a:r>
            <a:r>
              <a:rPr lang="es"/>
              <a:t>: Cada señal con respecto a una variable de condición despierta a un hilo de la lista de hilos bloqueados correspondiente a esa variable de condición (no necesariamente el que lleva más tiempo en espera), si no hay ningún hilo esperando, la señal no se almacena y no tiene efecto (contrastando a la manera en la cual los semáforos funcionan).  </a:t>
            </a:r>
            <a:r>
              <a:rPr lang="es"/>
              <a:t>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de un monitor</a:t>
            </a:r>
            <a:endParaRPr/>
          </a:p>
        </p:txBody>
      </p:sp>
      <p:sp>
        <p:nvSpPr>
          <p:cNvPr id="308" name="Google Shape;308;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18"/>
          <p:cNvPicPr preferRelativeResize="0"/>
          <p:nvPr/>
        </p:nvPicPr>
        <p:blipFill rotWithShape="1">
          <a:blip r:embed="rId3">
            <a:alphaModFix/>
          </a:blip>
          <a:srcRect b="23942" l="18536" r="59125" t="38867"/>
          <a:stretch/>
        </p:blipFill>
        <p:spPr>
          <a:xfrm>
            <a:off x="1983400" y="1761375"/>
            <a:ext cx="4669850" cy="2571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658675" y="251650"/>
            <a:ext cx="8385000" cy="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que conocemos los conceptos previos...</a:t>
            </a:r>
            <a:endParaRPr/>
          </a:p>
        </p:txBody>
      </p:sp>
      <p:pic>
        <p:nvPicPr>
          <p:cNvPr id="315" name="Google Shape;315;p19"/>
          <p:cNvPicPr preferRelativeResize="0"/>
          <p:nvPr/>
        </p:nvPicPr>
        <p:blipFill rotWithShape="1">
          <a:blip r:embed="rId3">
            <a:alphaModFix/>
          </a:blip>
          <a:srcRect b="46977" l="9412" r="76939" t="13793"/>
          <a:stretch/>
        </p:blipFill>
        <p:spPr>
          <a:xfrm>
            <a:off x="1265525" y="2087024"/>
            <a:ext cx="2664248" cy="2533449"/>
          </a:xfrm>
          <a:prstGeom prst="rect">
            <a:avLst/>
          </a:prstGeom>
          <a:noFill/>
          <a:ln>
            <a:noFill/>
          </a:ln>
        </p:spPr>
      </p:pic>
      <p:pic>
        <p:nvPicPr>
          <p:cNvPr id="316" name="Google Shape;316;p19"/>
          <p:cNvPicPr preferRelativeResize="0"/>
          <p:nvPr/>
        </p:nvPicPr>
        <p:blipFill rotWithShape="1">
          <a:blip r:embed="rId4">
            <a:alphaModFix/>
          </a:blip>
          <a:srcRect b="42668" l="9115" r="78325" t="14495"/>
          <a:stretch/>
        </p:blipFill>
        <p:spPr>
          <a:xfrm>
            <a:off x="5010300" y="2131400"/>
            <a:ext cx="2553222" cy="2533449"/>
          </a:xfrm>
          <a:prstGeom prst="rect">
            <a:avLst/>
          </a:prstGeom>
          <a:noFill/>
          <a:ln>
            <a:noFill/>
          </a:ln>
        </p:spPr>
      </p:pic>
      <p:sp>
        <p:nvSpPr>
          <p:cNvPr id="317" name="Google Shape;317;p19"/>
          <p:cNvSpPr txBox="1"/>
          <p:nvPr/>
        </p:nvSpPr>
        <p:spPr>
          <a:xfrm>
            <a:off x="895500" y="1516888"/>
            <a:ext cx="58983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Como podemos ver, tenemos nuestros dos procesos, lector y escritor.</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229800" y="102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para nuestro monitor...</a:t>
            </a:r>
            <a:endParaRPr/>
          </a:p>
        </p:txBody>
      </p:sp>
      <p:pic>
        <p:nvPicPr>
          <p:cNvPr id="323" name="Google Shape;323;p20"/>
          <p:cNvPicPr preferRelativeResize="0"/>
          <p:nvPr/>
        </p:nvPicPr>
        <p:blipFill rotWithShape="1">
          <a:blip r:embed="rId3">
            <a:alphaModFix/>
          </a:blip>
          <a:srcRect b="31288" l="9468" r="71187" t="12930"/>
          <a:stretch/>
        </p:blipFill>
        <p:spPr>
          <a:xfrm>
            <a:off x="399625" y="799250"/>
            <a:ext cx="4218427" cy="4131951"/>
          </a:xfrm>
          <a:prstGeom prst="rect">
            <a:avLst/>
          </a:prstGeom>
          <a:noFill/>
          <a:ln>
            <a:noFill/>
          </a:ln>
        </p:spPr>
      </p:pic>
      <p:sp>
        <p:nvSpPr>
          <p:cNvPr id="324" name="Google Shape;324;p20"/>
          <p:cNvSpPr txBox="1"/>
          <p:nvPr/>
        </p:nvSpPr>
        <p:spPr>
          <a:xfrm>
            <a:off x="4980675" y="836275"/>
            <a:ext cx="36486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Como se puede ver tenemos nuestros métodos de servicio (openL, closeL, openE, closeE) donde simulamos el entrar a la BD. Y también que cumplimos con las condiciones del ejercicio.</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325" name="Google Shape;325;p20"/>
          <p:cNvSpPr/>
          <p:nvPr/>
        </p:nvSpPr>
        <p:spPr>
          <a:xfrm rot="6552885">
            <a:off x="3789137" y="821600"/>
            <a:ext cx="118502" cy="271613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txBox="1"/>
          <p:nvPr/>
        </p:nvSpPr>
        <p:spPr>
          <a:xfrm>
            <a:off x="5176725" y="2246100"/>
            <a:ext cx="3256500" cy="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300">
                <a:solidFill>
                  <a:srgbClr val="FF0000"/>
                </a:solidFill>
                <a:latin typeface="Nunito"/>
                <a:ea typeface="Nunito"/>
                <a:cs typeface="Nunito"/>
                <a:sym typeface="Nunito"/>
              </a:rPr>
              <a:t>Si un escritor está accediendo al archivo, ningún lector puede leerlo.</a:t>
            </a:r>
            <a:endParaRPr>
              <a:solidFill>
                <a:srgbClr val="FF0000"/>
              </a:solidFill>
              <a:latin typeface="Nunito"/>
              <a:ea typeface="Nunito"/>
              <a:cs typeface="Nunito"/>
              <a:sym typeface="Nunito"/>
            </a:endParaRPr>
          </a:p>
        </p:txBody>
      </p:sp>
      <p:sp>
        <p:nvSpPr>
          <p:cNvPr id="327" name="Google Shape;327;p20"/>
          <p:cNvSpPr/>
          <p:nvPr/>
        </p:nvSpPr>
        <p:spPr>
          <a:xfrm rot="5225645">
            <a:off x="3846516" y="1852797"/>
            <a:ext cx="118352" cy="271603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txBox="1"/>
          <p:nvPr/>
        </p:nvSpPr>
        <p:spPr>
          <a:xfrm>
            <a:off x="5299525" y="2931350"/>
            <a:ext cx="3256500" cy="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300">
                <a:solidFill>
                  <a:srgbClr val="FF0000"/>
                </a:solidFill>
                <a:latin typeface="Nunito"/>
                <a:ea typeface="Nunito"/>
                <a:cs typeface="Nunito"/>
                <a:sym typeface="Nunito"/>
              </a:rPr>
              <a:t>Sólo puede escribir en el archivo 1 escritor en cada instante (para ello manejamos un booleano)</a:t>
            </a:r>
            <a:endParaRPr>
              <a:solidFill>
                <a:srgbClr val="FF0000"/>
              </a:solidFill>
              <a:latin typeface="Nunito"/>
              <a:ea typeface="Nunito"/>
              <a:cs typeface="Nunito"/>
              <a:sym typeface="Nunito"/>
            </a:endParaRPr>
          </a:p>
        </p:txBody>
      </p:sp>
      <p:sp>
        <p:nvSpPr>
          <p:cNvPr id="329" name="Google Shape;329;p20"/>
          <p:cNvSpPr/>
          <p:nvPr/>
        </p:nvSpPr>
        <p:spPr>
          <a:xfrm rot="5226729">
            <a:off x="3128853" y="3129599"/>
            <a:ext cx="101229" cy="264875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txBox="1"/>
          <p:nvPr/>
        </p:nvSpPr>
        <p:spPr>
          <a:xfrm>
            <a:off x="4618050" y="4041475"/>
            <a:ext cx="3256500" cy="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300">
                <a:solidFill>
                  <a:srgbClr val="FF0000"/>
                </a:solidFill>
                <a:latin typeface="Nunito"/>
                <a:ea typeface="Nunito"/>
                <a:cs typeface="Nunito"/>
                <a:sym typeface="Nunito"/>
              </a:rPr>
              <a:t>Notificamos al resto que la BD está disponible</a:t>
            </a:r>
            <a:endParaRPr>
              <a:solidFill>
                <a:srgbClr val="FF0000"/>
              </a:solidFill>
              <a:latin typeface="Nunito"/>
              <a:ea typeface="Nunito"/>
              <a:cs typeface="Nunito"/>
              <a:sym typeface="Nunito"/>
            </a:endParaRPr>
          </a:p>
        </p:txBody>
      </p:sp>
      <p:sp>
        <p:nvSpPr>
          <p:cNvPr id="331" name="Google Shape;331;p20"/>
          <p:cNvSpPr/>
          <p:nvPr/>
        </p:nvSpPr>
        <p:spPr>
          <a:xfrm rot="7455300">
            <a:off x="3396978" y="2226844"/>
            <a:ext cx="101265" cy="264883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182775" y="413575"/>
            <a:ext cx="7646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para el GUI, se mostrará de la siguinte manera los eventos...</a:t>
            </a:r>
            <a:endParaRPr/>
          </a:p>
        </p:txBody>
      </p:sp>
      <p:pic>
        <p:nvPicPr>
          <p:cNvPr id="337" name="Google Shape;337;p21"/>
          <p:cNvPicPr preferRelativeResize="0"/>
          <p:nvPr/>
        </p:nvPicPr>
        <p:blipFill rotWithShape="1">
          <a:blip r:embed="rId3">
            <a:alphaModFix/>
          </a:blip>
          <a:srcRect b="36665" l="7203" r="46499" t="15116"/>
          <a:stretch/>
        </p:blipFill>
        <p:spPr>
          <a:xfrm>
            <a:off x="455575" y="1699050"/>
            <a:ext cx="6153273" cy="2541599"/>
          </a:xfrm>
          <a:prstGeom prst="rect">
            <a:avLst/>
          </a:prstGeom>
          <a:noFill/>
          <a:ln>
            <a:noFill/>
          </a:ln>
        </p:spPr>
      </p:pic>
      <p:sp>
        <p:nvSpPr>
          <p:cNvPr id="338" name="Google Shape;338;p21"/>
          <p:cNvSpPr txBox="1"/>
          <p:nvPr/>
        </p:nvSpPr>
        <p:spPr>
          <a:xfrm>
            <a:off x="6838275" y="1731775"/>
            <a:ext cx="1835400" cy="20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Cada que se ingrese a la BD, lo representaremos insertando una imagen de un escritor o un lector para que se aprecie mejor</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